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1" r:id="rId2"/>
    <p:sldId id="310" r:id="rId3"/>
    <p:sldId id="432" r:id="rId4"/>
    <p:sldId id="426" r:id="rId5"/>
    <p:sldId id="429" r:id="rId6"/>
    <p:sldId id="313" r:id="rId7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2F2F2"/>
    <a:srgbClr val="D9DCD6"/>
    <a:srgbClr val="3D3680"/>
    <a:srgbClr val="0000FF"/>
    <a:srgbClr val="0000CC"/>
    <a:srgbClr val="C00000"/>
    <a:srgbClr val="FFFF99"/>
    <a:srgbClr val="CC3300"/>
    <a:srgbClr val="8D8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1524" y="52"/>
      </p:cViewPr>
      <p:guideLst/>
    </p:cSldViewPr>
  </p:slideViewPr>
  <p:outlineViewPr>
    <p:cViewPr>
      <p:scale>
        <a:sx n="33" d="100"/>
        <a:sy n="33" d="100"/>
      </p:scale>
      <p:origin x="0" y="-12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21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B2E27-2DA0-47DF-958A-8418790D7C31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4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15ADF-C5E1-4451-A449-F9CAC5D49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6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7E2E-EB12-49DE-802A-8BBD801AC269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1AEE-266D-499E-8276-D916A2DAC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2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F6BE-44CC-472F-B513-F21F678E1B07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1AEE-266D-499E-8276-D916A2DAC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8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42FF-1652-4F38-A3A9-538EE2641411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1AEE-266D-499E-8276-D916A2DAC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7636-BEB0-48C6-B2E3-6E8C7F41A389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1AEE-266D-499E-8276-D916A2DAC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4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36D6-782E-4327-9448-8DC5E1DD08C0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1AEE-266D-499E-8276-D916A2DAC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9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D8C7-2FDF-4F5A-A53F-642F6D63D150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1AEE-266D-499E-8276-D916A2DAC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2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5350-44F7-4F30-9E78-B7BDD6DA2E9A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1AEE-266D-499E-8276-D916A2DAC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5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56D2-52EA-4D80-8673-F0205B25161D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1AEE-266D-499E-8276-D916A2DAC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1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63A1-0BC1-4AD6-A6A1-CB055D7FFF07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1AEE-266D-499E-8276-D916A2DAC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2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BC53-7154-40C9-81FB-945879E897D5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1AEE-266D-499E-8276-D916A2DAC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2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6A19-4C55-49CD-888D-BD88A57960F2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1AEE-266D-499E-8276-D916A2DAC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0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2">
                <a:lumMod val="5000"/>
                <a:lumOff val="95000"/>
              </a:schemeClr>
            </a:gs>
            <a:gs pos="74000">
              <a:srgbClr val="D9DCD6"/>
            </a:gs>
            <a:gs pos="83000">
              <a:srgbClr val="D9D9D9"/>
            </a:gs>
            <a:gs pos="100000">
              <a:srgbClr val="F2F2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71923-14C4-4537-9803-65A756A68CF8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1AEE-266D-499E-8276-D916A2DAC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8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BFDDD-5CEB-434F-A921-DE633348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4398" y="6368543"/>
            <a:ext cx="2057400" cy="365125"/>
          </a:xfrm>
        </p:spPr>
        <p:txBody>
          <a:bodyPr/>
          <a:lstStyle/>
          <a:p>
            <a:fld id="{2E5E1AEE-266D-499E-8276-D916A2DACE29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DF4FCF-2202-0E86-37CC-3E0B1C0D092F}"/>
              </a:ext>
            </a:extLst>
          </p:cNvPr>
          <p:cNvSpPr txBox="1"/>
          <p:nvPr/>
        </p:nvSpPr>
        <p:spPr>
          <a:xfrm>
            <a:off x="6745185" y="5390675"/>
            <a:ext cx="2306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Calibri" panose="020F0502020204030204"/>
              </a:rPr>
              <a:t>Mar 14, 2023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Peshawar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4E53E6-5F9C-8D47-012D-9FD9384B6CD4}"/>
              </a:ext>
            </a:extLst>
          </p:cNvPr>
          <p:cNvSpPr txBox="1"/>
          <p:nvPr/>
        </p:nvSpPr>
        <p:spPr>
          <a:xfrm>
            <a:off x="0" y="2445063"/>
            <a:ext cx="9144000" cy="5232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sz="2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7F8930-B0F2-1A61-FD21-EC04C7F05A77}"/>
              </a:ext>
            </a:extLst>
          </p:cNvPr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A4E69-7152-3A51-DE6B-60D265A21F41}"/>
              </a:ext>
            </a:extLst>
          </p:cNvPr>
          <p:cNvSpPr txBox="1"/>
          <p:nvPr/>
        </p:nvSpPr>
        <p:spPr>
          <a:xfrm>
            <a:off x="0" y="358327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SAQUIB H. SHIRAZI 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1F5AE-D78B-B404-0F89-D0874F83FBD8}"/>
              </a:ext>
            </a:extLst>
          </p:cNvPr>
          <p:cNvSpPr txBox="1"/>
          <p:nvPr/>
        </p:nvSpPr>
        <p:spPr>
          <a:xfrm>
            <a:off x="0" y="2460381"/>
            <a:ext cx="90517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LIFELONG LEARNING</a:t>
            </a: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C070760-7C00-B458-CAA3-24BCB4170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1"/>
            <a:ext cx="1531620" cy="777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DAC11D-0508-325F-0BBD-0F32579173C3}"/>
              </a:ext>
            </a:extLst>
          </p:cNvPr>
          <p:cNvSpPr txBox="1"/>
          <p:nvPr/>
        </p:nvSpPr>
        <p:spPr>
          <a:xfrm>
            <a:off x="3810" y="31070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by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2279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38F7238A-D548-0926-DBBA-196BE119FCBF}"/>
              </a:ext>
            </a:extLst>
          </p:cNvPr>
          <p:cNvGrpSpPr/>
          <p:nvPr/>
        </p:nvGrpSpPr>
        <p:grpSpPr>
          <a:xfrm>
            <a:off x="-120732" y="154379"/>
            <a:ext cx="9658880" cy="5593278"/>
            <a:chOff x="176151" y="0"/>
            <a:chExt cx="8593645" cy="528240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860164-4CD8-4BFC-8A81-8F2C8D360C84}"/>
                </a:ext>
              </a:extLst>
            </p:cNvPr>
            <p:cNvGrpSpPr/>
            <p:nvPr/>
          </p:nvGrpSpPr>
          <p:grpSpPr>
            <a:xfrm>
              <a:off x="176151" y="0"/>
              <a:ext cx="8284432" cy="5282406"/>
              <a:chOff x="1052929" y="101598"/>
              <a:chExt cx="10086141" cy="635725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D9F695D-8882-4166-8309-FCA1CC3DCC7C}"/>
                  </a:ext>
                </a:extLst>
              </p:cNvPr>
              <p:cNvGrpSpPr/>
              <p:nvPr/>
            </p:nvGrpSpPr>
            <p:grpSpPr>
              <a:xfrm>
                <a:off x="1052929" y="101598"/>
                <a:ext cx="10086141" cy="6357257"/>
                <a:chOff x="923858" y="1"/>
                <a:chExt cx="7564606" cy="4767943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CE85EB6-686B-4A5D-93DC-45B0EED724D5}"/>
                    </a:ext>
                  </a:extLst>
                </p:cNvPr>
                <p:cNvGrpSpPr/>
                <p:nvPr/>
              </p:nvGrpSpPr>
              <p:grpSpPr>
                <a:xfrm>
                  <a:off x="923858" y="1"/>
                  <a:ext cx="7515771" cy="4767943"/>
                  <a:chOff x="1231811" y="1"/>
                  <a:chExt cx="10021027" cy="6357257"/>
                </a:xfrm>
              </p:grpSpPr>
              <p:pic>
                <p:nvPicPr>
                  <p:cNvPr id="53" name="Picture 52">
                    <a:extLst>
                      <a:ext uri="{FF2B5EF4-FFF2-40B4-BE49-F238E27FC236}">
                        <a16:creationId xmlns:a16="http://schemas.microsoft.com/office/drawing/2014/main" id="{81183CF3-D016-4AA1-9613-5D32594511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7219"/>
                  <a:stretch/>
                </p:blipFill>
                <p:spPr>
                  <a:xfrm>
                    <a:off x="1231811" y="1"/>
                    <a:ext cx="9728378" cy="6357257"/>
                  </a:xfrm>
                  <a:prstGeom prst="rect">
                    <a:avLst/>
                  </a:prstGeom>
                </p:spPr>
              </p:pic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C840F82F-577B-4896-B3B5-BD8485973D8A}"/>
                      </a:ext>
                    </a:extLst>
                  </p:cNvPr>
                  <p:cNvSpPr txBox="1"/>
                  <p:nvPr/>
                </p:nvSpPr>
                <p:spPr>
                  <a:xfrm>
                    <a:off x="2002175" y="174970"/>
                    <a:ext cx="9250663" cy="73461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b="1" dirty="0">
                      <a:solidFill>
                        <a:srgbClr val="002060"/>
                      </a:solidFill>
                    </a:endParaRPr>
                  </a:p>
                  <a:p>
                    <a:pPr algn="ctr"/>
                    <a:endParaRPr lang="en-US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235F348A-FAA9-448D-829E-AAD6DF4A18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1381" y="3342071"/>
                  <a:ext cx="319213" cy="106253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2C3F0690-041A-4930-A03B-4F12533B30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12177" y="1381356"/>
                  <a:ext cx="1529202" cy="250000"/>
                </a:xfrm>
                <a:prstGeom prst="rect">
                  <a:avLst/>
                </a:prstGeom>
              </p:spPr>
            </p:pic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53B04B2-EFA9-4AFF-983F-08C1BEA208E9}"/>
                    </a:ext>
                  </a:extLst>
                </p:cNvPr>
                <p:cNvSpPr/>
                <p:nvPr/>
              </p:nvSpPr>
              <p:spPr>
                <a:xfrm>
                  <a:off x="6064656" y="1332965"/>
                  <a:ext cx="1422967" cy="67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77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4AE5C5A-718D-4A63-8990-F6A85DA2082A}"/>
                    </a:ext>
                  </a:extLst>
                </p:cNvPr>
                <p:cNvSpPr txBox="1"/>
                <p:nvPr/>
              </p:nvSpPr>
              <p:spPr>
                <a:xfrm>
                  <a:off x="6064659" y="1294332"/>
                  <a:ext cx="1202346" cy="184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99" dirty="0">
                      <a:solidFill>
                        <a:schemeClr val="bg1">
                          <a:lumMod val="50000"/>
                        </a:schemeClr>
                      </a:solidFill>
                    </a:rPr>
                    <a:t>Decade of Democracy</a:t>
                  </a:r>
                </a:p>
              </p:txBody>
            </p:sp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F80C970F-66E5-4C04-A517-BB6E4227ED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81336" y="1415118"/>
                  <a:ext cx="556595" cy="160546"/>
                </a:xfrm>
                <a:prstGeom prst="rect">
                  <a:avLst/>
                </a:prstGeom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6ABD561-E693-46AE-9888-D3C1FA4E6E07}"/>
                    </a:ext>
                  </a:extLst>
                </p:cNvPr>
                <p:cNvSpPr txBox="1"/>
                <p:nvPr/>
              </p:nvSpPr>
              <p:spPr>
                <a:xfrm>
                  <a:off x="7286118" y="1294329"/>
                  <a:ext cx="1202346" cy="175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39" dirty="0">
                      <a:solidFill>
                        <a:schemeClr val="bg1">
                          <a:lumMod val="50000"/>
                        </a:schemeClr>
                      </a:solidFill>
                    </a:rPr>
                    <a:t>PTI  Govt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DACABF7-CD77-4208-B1B4-2540F9637009}"/>
                    </a:ext>
                  </a:extLst>
                </p:cNvPr>
                <p:cNvSpPr/>
                <p:nvPr/>
              </p:nvSpPr>
              <p:spPr>
                <a:xfrm>
                  <a:off x="7205345" y="3882985"/>
                  <a:ext cx="274574" cy="251138"/>
                </a:xfrm>
                <a:prstGeom prst="rect">
                  <a:avLst/>
                </a:prstGeom>
                <a:solidFill>
                  <a:srgbClr val="3F2C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9144" rtlCol="0" anchor="ctr"/>
                <a:lstStyle/>
                <a:p>
                  <a:pPr algn="ctr"/>
                  <a:r>
                    <a:rPr lang="en-US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5.0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502BEAD-218D-486D-90E8-252667E5DE2E}"/>
                    </a:ext>
                  </a:extLst>
                </p:cNvPr>
                <p:cNvSpPr/>
                <p:nvPr/>
              </p:nvSpPr>
              <p:spPr>
                <a:xfrm>
                  <a:off x="7572565" y="3882985"/>
                  <a:ext cx="288695" cy="251138"/>
                </a:xfrm>
                <a:prstGeom prst="rect">
                  <a:avLst/>
                </a:prstGeom>
                <a:solidFill>
                  <a:srgbClr val="3F2C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" rIns="9144" rtlCol="0" anchor="ctr"/>
                <a:lstStyle/>
                <a:p>
                  <a:pPr algn="ctr"/>
                  <a:r>
                    <a:rPr lang="en-US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4.0</a:t>
                  </a:r>
                  <a:endParaRPr 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AA0702E-A1BA-4FA6-8E50-3A6C45BFA2FD}"/>
                    </a:ext>
                  </a:extLst>
                </p:cNvPr>
                <p:cNvSpPr/>
                <p:nvPr/>
              </p:nvSpPr>
              <p:spPr>
                <a:xfrm>
                  <a:off x="2295766" y="4243366"/>
                  <a:ext cx="1248590" cy="3349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77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75A8FD6C-BB82-4746-8988-588529B0A2DB}"/>
                    </a:ext>
                  </a:extLst>
                </p:cNvPr>
                <p:cNvSpPr/>
                <p:nvPr/>
              </p:nvSpPr>
              <p:spPr>
                <a:xfrm>
                  <a:off x="2295764" y="4288668"/>
                  <a:ext cx="600557" cy="26079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5% +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91D2149-BAD8-4B7D-A636-987F250874D6}"/>
                    </a:ext>
                  </a:extLst>
                </p:cNvPr>
                <p:cNvSpPr/>
                <p:nvPr/>
              </p:nvSpPr>
              <p:spPr>
                <a:xfrm>
                  <a:off x="7365534" y="1806262"/>
                  <a:ext cx="207035" cy="1931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77" dirty="0"/>
                </a:p>
              </p:txBody>
            </p:sp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DA9FD2AA-AE58-4ECD-A648-0FFAC11287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1082603">
                  <a:off x="7348768" y="1864113"/>
                  <a:ext cx="342900" cy="136532"/>
                </a:xfrm>
                <a:prstGeom prst="rect">
                  <a:avLst/>
                </a:prstGeom>
              </p:spPr>
            </p:pic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E21856E7-8CF3-4F1A-A930-D58A5984A147}"/>
                    </a:ext>
                  </a:extLst>
                </p:cNvPr>
                <p:cNvGrpSpPr/>
                <p:nvPr/>
              </p:nvGrpSpPr>
              <p:grpSpPr>
                <a:xfrm>
                  <a:off x="7612071" y="3497497"/>
                  <a:ext cx="168402" cy="163048"/>
                  <a:chOff x="10890447" y="4634475"/>
                  <a:chExt cx="504075" cy="200000"/>
                </a:xfrm>
              </p:grpSpPr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56E4C3CE-9867-4CC3-AC42-42CCB6A131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1165951" y="4634475"/>
                    <a:ext cx="228571" cy="190476"/>
                  </a:xfrm>
                  <a:prstGeom prst="rect">
                    <a:avLst/>
                  </a:prstGeom>
                </p:spPr>
              </p:pic>
              <p:pic>
                <p:nvPicPr>
                  <p:cNvPr id="52" name="Picture 51">
                    <a:extLst>
                      <a:ext uri="{FF2B5EF4-FFF2-40B4-BE49-F238E27FC236}">
                        <a16:creationId xmlns:a16="http://schemas.microsoft.com/office/drawing/2014/main" id="{7323EDC0-1860-4DDC-925A-C75F7A725C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0890447" y="4634475"/>
                    <a:ext cx="266666" cy="200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D69EF5B6-A8F5-49C3-B0AF-6ED4C70C8A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74694" y="3338789"/>
                  <a:ext cx="332174" cy="110567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64ACBF42-A7E2-431F-9A6D-823AAA093C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74110" y="2876209"/>
                  <a:ext cx="84578" cy="364362"/>
                </a:xfrm>
                <a:prstGeom prst="rect">
                  <a:avLst/>
                </a:prstGeom>
              </p:spPr>
            </p:pic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1B78872-AD55-48A4-B5A9-B300FE941E1D}"/>
                    </a:ext>
                  </a:extLst>
                </p:cNvPr>
                <p:cNvSpPr txBox="1"/>
                <p:nvPr/>
              </p:nvSpPr>
              <p:spPr>
                <a:xfrm rot="16200000">
                  <a:off x="7237892" y="2431533"/>
                  <a:ext cx="752564" cy="184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99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Election 2018</a:t>
                  </a:r>
                </a:p>
              </p:txBody>
            </p:sp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1E8C3DEA-EC8A-4C93-9146-C6AAD95B7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64725" y="2876209"/>
                  <a:ext cx="84578" cy="364362"/>
                </a:xfrm>
                <a:prstGeom prst="rect">
                  <a:avLst/>
                </a:prstGeom>
              </p:spPr>
            </p:pic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749A40D-66BF-4AC3-A386-3018BFB23690}"/>
                    </a:ext>
                  </a:extLst>
                </p:cNvPr>
                <p:cNvSpPr txBox="1"/>
                <p:nvPr/>
              </p:nvSpPr>
              <p:spPr>
                <a:xfrm rot="16200000">
                  <a:off x="6840460" y="2260100"/>
                  <a:ext cx="1111527" cy="184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10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sz="599" dirty="0"/>
                    <a:t>Operation Zarb-e-Azb</a:t>
                  </a:r>
                </a:p>
              </p:txBody>
            </p:sp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2D5D4761-8FF5-4F8D-B879-68FEF9462F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63635" y="2876209"/>
                  <a:ext cx="84578" cy="364362"/>
                </a:xfrm>
                <a:prstGeom prst="rect">
                  <a:avLst/>
                </a:prstGeom>
              </p:spPr>
            </p:pic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C3DB502-B52A-4134-81B7-510DDB4967A0}"/>
                    </a:ext>
                  </a:extLst>
                </p:cNvPr>
                <p:cNvSpPr txBox="1"/>
                <p:nvPr/>
              </p:nvSpPr>
              <p:spPr>
                <a:xfrm rot="16200000">
                  <a:off x="6838233" y="2167013"/>
                  <a:ext cx="1313801" cy="184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10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en-US" sz="599" dirty="0"/>
                    <a:t>Operation  Radd-ul-Fasaad</a:t>
                  </a: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59876760-29CD-4F8D-8B4F-C0346D2DF26F}"/>
                    </a:ext>
                  </a:extLst>
                </p:cNvPr>
                <p:cNvSpPr/>
                <p:nvPr/>
              </p:nvSpPr>
              <p:spPr>
                <a:xfrm>
                  <a:off x="6501785" y="1584614"/>
                  <a:ext cx="1205951" cy="259658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dirty="0"/>
                    <a:t>Era of Improved Law &amp; Order</a:t>
                  </a:r>
                </a:p>
              </p:txBody>
            </p:sp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322752C-348C-43FC-94A5-64F4FEBEB9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30910" y="3936542"/>
                <a:ext cx="112771" cy="485816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9782EA-78D3-4F83-B171-0A0267ED903E}"/>
                  </a:ext>
                </a:extLst>
              </p:cNvPr>
              <p:cNvSpPr txBox="1"/>
              <p:nvPr/>
            </p:nvSpPr>
            <p:spPr>
              <a:xfrm rot="16200000">
                <a:off x="9508680" y="3115062"/>
                <a:ext cx="1482036" cy="24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sz="599" dirty="0"/>
                  <a:t>Afghan Endgame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ED5782-1005-4525-B632-4303821EB81D}"/>
                  </a:ext>
                </a:extLst>
              </p:cNvPr>
              <p:cNvSpPr txBox="1"/>
              <p:nvPr/>
            </p:nvSpPr>
            <p:spPr>
              <a:xfrm rot="16200000">
                <a:off x="9377347" y="3125797"/>
                <a:ext cx="1482036" cy="24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sz="599" dirty="0"/>
                  <a:t>COVID 19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517D4FD-BA11-46AD-8D98-B6AE3477B3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87961" y="3936542"/>
                <a:ext cx="112771" cy="48581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8976589-45FD-40DA-ADD2-F7E1BF2F07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46428">
                <a:off x="10041813" y="2582960"/>
                <a:ext cx="333550" cy="213294"/>
              </a:xfrm>
              <a:prstGeom prst="rect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DBE9E3E-6B86-4B58-AEA4-6FA9E9EEBDD9}"/>
                  </a:ext>
                </a:extLst>
              </p:cNvPr>
              <p:cNvSpPr/>
              <p:nvPr/>
            </p:nvSpPr>
            <p:spPr>
              <a:xfrm rot="380557">
                <a:off x="10568230" y="2425375"/>
                <a:ext cx="162826" cy="214061"/>
              </a:xfrm>
              <a:prstGeom prst="ellipse">
                <a:avLst/>
              </a:prstGeom>
              <a:solidFill>
                <a:srgbClr val="FFC7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6334F2-9542-43F7-A84E-51771BFB8D23}"/>
                  </a:ext>
                </a:extLst>
              </p:cNvPr>
              <p:cNvSpPr txBox="1"/>
              <p:nvPr/>
            </p:nvSpPr>
            <p:spPr>
              <a:xfrm>
                <a:off x="2111512" y="4709383"/>
                <a:ext cx="688929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1960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F15351-86D0-4409-8CD3-C964F52E80BA}"/>
                  </a:ext>
                </a:extLst>
              </p:cNvPr>
              <p:cNvSpPr txBox="1"/>
              <p:nvPr/>
            </p:nvSpPr>
            <p:spPr>
              <a:xfrm>
                <a:off x="2667726" y="4724772"/>
                <a:ext cx="688929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1965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E3DA84-5B26-4C98-B52E-2ABF71D8CC9E}"/>
                  </a:ext>
                </a:extLst>
              </p:cNvPr>
              <p:cNvSpPr txBox="1"/>
              <p:nvPr/>
            </p:nvSpPr>
            <p:spPr>
              <a:xfrm>
                <a:off x="3159534" y="4724772"/>
                <a:ext cx="688929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1970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65EC1C-88A0-4071-8771-5041CA376F07}"/>
                  </a:ext>
                </a:extLst>
              </p:cNvPr>
              <p:cNvSpPr txBox="1"/>
              <p:nvPr/>
            </p:nvSpPr>
            <p:spPr>
              <a:xfrm>
                <a:off x="3682879" y="4716456"/>
                <a:ext cx="688929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1975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DBA92F-4578-464C-86EE-31DF9ED86F03}"/>
                  </a:ext>
                </a:extLst>
              </p:cNvPr>
              <p:cNvSpPr txBox="1"/>
              <p:nvPr/>
            </p:nvSpPr>
            <p:spPr>
              <a:xfrm>
                <a:off x="4239095" y="4730552"/>
                <a:ext cx="688929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1980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F7D18A-8971-4F42-8FE5-41457D4BA48D}"/>
                  </a:ext>
                </a:extLst>
              </p:cNvPr>
              <p:cNvSpPr txBox="1"/>
              <p:nvPr/>
            </p:nvSpPr>
            <p:spPr>
              <a:xfrm>
                <a:off x="4740289" y="4710766"/>
                <a:ext cx="688929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1985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4DE8DB-D678-4F80-A59E-383312A6C21C}"/>
                  </a:ext>
                </a:extLst>
              </p:cNvPr>
              <p:cNvSpPr txBox="1"/>
              <p:nvPr/>
            </p:nvSpPr>
            <p:spPr>
              <a:xfrm>
                <a:off x="5234390" y="4716456"/>
                <a:ext cx="688929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1990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68CA2B-9A2D-4E3B-AC02-719874EFEEFC}"/>
                  </a:ext>
                </a:extLst>
              </p:cNvPr>
              <p:cNvSpPr txBox="1"/>
              <p:nvPr/>
            </p:nvSpPr>
            <p:spPr>
              <a:xfrm>
                <a:off x="5757735" y="4712216"/>
                <a:ext cx="688929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1995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D2F142-D104-4F02-94BF-1B975E908B1B}"/>
                  </a:ext>
                </a:extLst>
              </p:cNvPr>
              <p:cNvSpPr txBox="1"/>
              <p:nvPr/>
            </p:nvSpPr>
            <p:spPr>
              <a:xfrm>
                <a:off x="6281082" y="4716455"/>
                <a:ext cx="688929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2000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C67907-22ED-4F35-8C77-9411F0A23E4C}"/>
                  </a:ext>
                </a:extLst>
              </p:cNvPr>
              <p:cNvSpPr txBox="1"/>
              <p:nvPr/>
            </p:nvSpPr>
            <p:spPr>
              <a:xfrm>
                <a:off x="6793738" y="4721560"/>
                <a:ext cx="688929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2005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AE16FA-33A5-445A-ACFA-9A9AB7F3D05D}"/>
                  </a:ext>
                </a:extLst>
              </p:cNvPr>
              <p:cNvSpPr txBox="1"/>
              <p:nvPr/>
            </p:nvSpPr>
            <p:spPr>
              <a:xfrm>
                <a:off x="7344383" y="4709382"/>
                <a:ext cx="688929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2010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A08304-0A8F-42A3-8FD3-772995D3E814}"/>
                  </a:ext>
                </a:extLst>
              </p:cNvPr>
              <p:cNvSpPr txBox="1"/>
              <p:nvPr/>
            </p:nvSpPr>
            <p:spPr>
              <a:xfrm>
                <a:off x="7946311" y="4709380"/>
                <a:ext cx="688929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2011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E96254-F79F-46CA-A66D-1F57D32D6625}"/>
                  </a:ext>
                </a:extLst>
              </p:cNvPr>
              <p:cNvSpPr txBox="1"/>
              <p:nvPr/>
            </p:nvSpPr>
            <p:spPr>
              <a:xfrm>
                <a:off x="8540711" y="4697580"/>
                <a:ext cx="688929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2012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041F35-5D72-4C01-A3F9-3A6B01845E35}"/>
                  </a:ext>
                </a:extLst>
              </p:cNvPr>
              <p:cNvSpPr txBox="1"/>
              <p:nvPr/>
            </p:nvSpPr>
            <p:spPr>
              <a:xfrm>
                <a:off x="9034812" y="4709739"/>
                <a:ext cx="688929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2013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805613-A911-49D2-BD48-709A3BDC79F7}"/>
                  </a:ext>
                </a:extLst>
              </p:cNvPr>
              <p:cNvSpPr txBox="1"/>
              <p:nvPr/>
            </p:nvSpPr>
            <p:spPr>
              <a:xfrm>
                <a:off x="9511723" y="4704788"/>
                <a:ext cx="688929" cy="3385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2016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0C8FD3-91E0-414C-94D7-4606D29D8ABD}"/>
                  </a:ext>
                </a:extLst>
              </p:cNvPr>
              <p:cNvSpPr txBox="1"/>
              <p:nvPr/>
            </p:nvSpPr>
            <p:spPr>
              <a:xfrm>
                <a:off x="9925724" y="4697968"/>
                <a:ext cx="6691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2021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53990D-0E53-02A2-99A1-FD409DE40A11}"/>
                </a:ext>
              </a:extLst>
            </p:cNvPr>
            <p:cNvGrpSpPr/>
            <p:nvPr/>
          </p:nvGrpSpPr>
          <p:grpSpPr>
            <a:xfrm>
              <a:off x="7740912" y="1729661"/>
              <a:ext cx="1028884" cy="2859903"/>
              <a:chOff x="7794587" y="1954334"/>
              <a:chExt cx="577887" cy="2550031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7FB4DAE-EB3A-438B-9210-02202950F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74925" y="3255064"/>
                <a:ext cx="59776" cy="341275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AE7E624-750A-4121-B84D-9B043705DE69}"/>
                  </a:ext>
                </a:extLst>
              </p:cNvPr>
              <p:cNvSpPr txBox="1"/>
              <p:nvPr/>
            </p:nvSpPr>
            <p:spPr>
              <a:xfrm rot="16200000">
                <a:off x="7386700" y="2523908"/>
                <a:ext cx="1242795" cy="103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sz="599" dirty="0"/>
                  <a:t>Govt. Change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4B5B4AF-C7AB-49A7-897F-DFCBBD99E0D5}"/>
                  </a:ext>
                </a:extLst>
              </p:cNvPr>
              <p:cNvSpPr/>
              <p:nvPr/>
            </p:nvSpPr>
            <p:spPr>
              <a:xfrm>
                <a:off x="7906393" y="4253227"/>
                <a:ext cx="168698" cy="251138"/>
              </a:xfrm>
              <a:prstGeom prst="rect">
                <a:avLst/>
              </a:prstGeom>
              <a:solidFill>
                <a:srgbClr val="3F2C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9144" rtlCol="0" anchor="ctr"/>
              <a:lstStyle/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5.9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8CAD472-2AB9-4864-A995-0443720FF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6587" y="3709757"/>
                <a:ext cx="332174" cy="110567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350B515-09F3-459A-96E0-777EA7543B41}"/>
                  </a:ext>
                </a:extLst>
              </p:cNvPr>
              <p:cNvSpPr txBox="1"/>
              <p:nvPr/>
            </p:nvSpPr>
            <p:spPr>
              <a:xfrm>
                <a:off x="7883123" y="3815573"/>
                <a:ext cx="48935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002060"/>
                    </a:solidFill>
                  </a:rPr>
                  <a:t>2022</a:t>
                </a:r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6D688E9-9BC9-4918-6F81-ED554E66A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96498">
                <a:off x="7794587" y="2147705"/>
                <a:ext cx="250163" cy="189059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4FD9CCE-4040-42D0-BC24-3DF4301F8CE6}"/>
                  </a:ext>
                </a:extLst>
              </p:cNvPr>
              <p:cNvSpPr txBox="1"/>
              <p:nvPr/>
            </p:nvSpPr>
            <p:spPr>
              <a:xfrm rot="16200000">
                <a:off x="7282449" y="2605396"/>
                <a:ext cx="1242795" cy="103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sz="599" dirty="0"/>
                  <a:t>US -  NATO Exit  Afghanistan</a:t>
                </a:r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5078EFD-E6BA-7365-C533-6B23711E2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61748" y="3201152"/>
              <a:ext cx="106427" cy="382746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F6A36F8-232C-4190-A822-98D777D46224}"/>
              </a:ext>
            </a:extLst>
          </p:cNvPr>
          <p:cNvSpPr txBox="1"/>
          <p:nvPr/>
        </p:nvSpPr>
        <p:spPr>
          <a:xfrm>
            <a:off x="246883" y="5875551"/>
            <a:ext cx="2443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bg2">
                    <a:lumMod val="50000"/>
                  </a:schemeClr>
                </a:solidFill>
              </a:rPr>
              <a:t>Source: State Bank of Pakistan, Economic Survey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456506-C189-4660-8B41-401DFCC7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4839" y="6368226"/>
            <a:ext cx="2057400" cy="365125"/>
          </a:xfrm>
        </p:spPr>
        <p:txBody>
          <a:bodyPr/>
          <a:lstStyle/>
          <a:p>
            <a:fld id="{2E5E1AEE-266D-499E-8276-D916A2DACE29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F71DF-CC31-B61F-5753-9D9E5233393E}"/>
              </a:ext>
            </a:extLst>
          </p:cNvPr>
          <p:cNvSpPr/>
          <p:nvPr/>
        </p:nvSpPr>
        <p:spPr>
          <a:xfrm>
            <a:off x="-120732" y="0"/>
            <a:ext cx="9264732" cy="492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Pakistan : A Country With Remarkable Resilience ?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980D737-8AFF-74F6-2DB9-3785C1F8546D}"/>
              </a:ext>
            </a:extLst>
          </p:cNvPr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5A7925A-7CA3-B93F-8DBD-FD9AC8A0177B}"/>
              </a:ext>
            </a:extLst>
          </p:cNvPr>
          <p:cNvSpPr txBox="1"/>
          <p:nvPr/>
        </p:nvSpPr>
        <p:spPr>
          <a:xfrm>
            <a:off x="1021278" y="1650671"/>
            <a:ext cx="1496291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dirty="0"/>
              <a:t>Decade of Development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5FC4E8-3828-AFA6-E842-B1FDAD3AA4F4}"/>
              </a:ext>
            </a:extLst>
          </p:cNvPr>
          <p:cNvSpPr txBox="1"/>
          <p:nvPr/>
        </p:nvSpPr>
        <p:spPr>
          <a:xfrm>
            <a:off x="3251860" y="1672550"/>
            <a:ext cx="1496291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dirty="0"/>
              <a:t>8 Govt Charges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2936218-84C5-1752-329A-9DB3C3E97AB4}"/>
              </a:ext>
            </a:extLst>
          </p:cNvPr>
          <p:cNvSpPr txBox="1"/>
          <p:nvPr/>
        </p:nvSpPr>
        <p:spPr>
          <a:xfrm>
            <a:off x="6193353" y="1662778"/>
            <a:ext cx="1496291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dirty="0"/>
              <a:t>Decade of Democracy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0D29A82-5BB1-20DE-AF11-2BEBED8DAB6B}"/>
              </a:ext>
            </a:extLst>
          </p:cNvPr>
          <p:cNvSpPr txBox="1"/>
          <p:nvPr/>
        </p:nvSpPr>
        <p:spPr>
          <a:xfrm>
            <a:off x="8079550" y="1647584"/>
            <a:ext cx="755692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dirty="0"/>
              <a:t>PTI Govt</a:t>
            </a:r>
          </a:p>
        </p:txBody>
      </p:sp>
    </p:spTree>
    <p:extLst>
      <p:ext uri="{BB962C8B-B14F-4D97-AF65-F5344CB8AC3E}">
        <p14:creationId xmlns:p14="http://schemas.microsoft.com/office/powerpoint/2010/main" val="136884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3AFEF6-5022-E190-8C6C-76B36D967649}"/>
              </a:ext>
            </a:extLst>
          </p:cNvPr>
          <p:cNvSpPr txBox="1"/>
          <p:nvPr/>
        </p:nvSpPr>
        <p:spPr>
          <a:xfrm>
            <a:off x="0" y="-87086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>
                <a:latin typeface="+mn-lt"/>
              </a:rPr>
              <a:t>MANAGEMENT DEVELOPMENT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6C21499-D97B-336B-20D8-1A095322B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76" y="2121035"/>
            <a:ext cx="2193681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PERFORMER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70E9DB6-DEF9-11A1-20D6-1EF19EF75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76" y="3416435"/>
            <a:ext cx="2193681" cy="27586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3333FF"/>
              </a:buClr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REVENUE GROWTH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MARGIN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BUSINESS DEVELOPMENT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BREAKEVEN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ED25722-9772-5B4D-A8C6-E52C29FC1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255" y="2121035"/>
            <a:ext cx="2318658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ORGANISATION BUILDER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FC63E28-AC7C-8F18-C5D0-EF8F899B9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766" y="3416435"/>
            <a:ext cx="2321169" cy="27586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MCKINSEY 7S FRAMEWORK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CULTURE PRESERVATION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ORGANIZING DEPARTMENT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PRESERVE THE CORE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RECRUITMENT &amp; TRAINING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FBE7BD57-9B4E-7823-E575-39BA84777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664" y="2121035"/>
            <a:ext cx="2195146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STRATEGIST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04D1EF74-BC79-DA30-0EFD-2DEA801BD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664" y="3416435"/>
            <a:ext cx="2195146" cy="27586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COMPANY STRATEGY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FINANCIAL STRATEGY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COST DOWN STRATEGY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PRODUCT LINEUP STRATEGY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PRICING STRATEGY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HR STRATEGY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12FAFB0-16F4-ED6E-01DC-B43A019087C1}"/>
              </a:ext>
            </a:extLst>
          </p:cNvPr>
          <p:cNvSpPr/>
          <p:nvPr/>
        </p:nvSpPr>
        <p:spPr>
          <a:xfrm>
            <a:off x="2895596" y="2382292"/>
            <a:ext cx="387699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846717F-9095-D52F-F459-D48A77743518}"/>
              </a:ext>
            </a:extLst>
          </p:cNvPr>
          <p:cNvSpPr/>
          <p:nvPr/>
        </p:nvSpPr>
        <p:spPr>
          <a:xfrm>
            <a:off x="5854414" y="2382292"/>
            <a:ext cx="387699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C2139AF4-B851-4B4A-32B1-ADA24D4A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4" b="93878" l="8917" r="93631">
                        <a14:foregroundMark x1="51592" y1="12245" x2="47771" y2="9184"/>
                        <a14:foregroundMark x1="49682" y1="32653" x2="49682" y2="28571"/>
                        <a14:foregroundMark x1="57962" y1="38776" x2="55414" y2="39796"/>
                        <a14:foregroundMark x1="76433" y1="30612" x2="70701" y2="23469"/>
                        <a14:foregroundMark x1="76433" y1="55102" x2="76433" y2="55102"/>
                        <a14:foregroundMark x1="89172" y1="68367" x2="85350" y2="70408"/>
                        <a14:foregroundMark x1="93631" y1="64286" x2="93631" y2="78571"/>
                        <a14:foregroundMark x1="87898" y1="40816" x2="88535" y2="46939"/>
                        <a14:foregroundMark x1="78344" y1="93878" x2="20382" y2="93878"/>
                        <a14:foregroundMark x1="12102" y1="43878" x2="10191" y2="46939"/>
                        <a14:foregroundMark x1="26115" y1="23469" x2="22293" y2="31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30" y="1328738"/>
            <a:ext cx="905785" cy="56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Performence Clipart Vector, Vector Performance Icon, Performance Icons,  Analysis, Performance PNG Image For Free Download | Location icon,  Instagram logo, Social media icons">
            <a:extLst>
              <a:ext uri="{FF2B5EF4-FFF2-40B4-BE49-F238E27FC236}">
                <a16:creationId xmlns:a16="http://schemas.microsoft.com/office/drawing/2014/main" id="{84AC75B9-2CA3-33C9-F16B-94747BD9B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1719" y1="44844" x2="30781" y2="76094"/>
                        <a14:foregroundMark x1="44531" y1="55156" x2="45313" y2="70469"/>
                        <a14:foregroundMark x1="45313" y1="70469" x2="47656" y2="77188"/>
                        <a14:foregroundMark x1="56406" y1="60469" x2="59688" y2="78438"/>
                        <a14:foregroundMark x1="74531" y1="66406" x2="76563" y2="78438"/>
                        <a14:foregroundMark x1="25625" y1="23594" x2="31719" y2="28750"/>
                        <a14:foregroundMark x1="34375" y1="32344" x2="41719" y2="37969"/>
                        <a14:foregroundMark x1="44531" y1="41563" x2="53281" y2="46875"/>
                        <a14:foregroundMark x1="54063" y1="49219" x2="62500" y2="5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0544" y="1053833"/>
            <a:ext cx="1115204" cy="111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2E68E1E-804D-A0E9-83B4-4FD60620C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5" b="96465" l="1961" r="99216">
                        <a14:foregroundMark x1="7059" y1="21717" x2="7059" y2="21717"/>
                        <a14:foregroundMark x1="2353" y1="20707" x2="2353" y2="20707"/>
                        <a14:foregroundMark x1="1961" y1="37879" x2="1961" y2="37879"/>
                        <a14:foregroundMark x1="1961" y1="55051" x2="1961" y2="55051"/>
                        <a14:foregroundMark x1="40000" y1="39394" x2="40000" y2="39394"/>
                        <a14:foregroundMark x1="43137" y1="3030" x2="43137" y2="3030"/>
                        <a14:foregroundMark x1="92941" y1="35859" x2="92941" y2="35859"/>
                        <a14:foregroundMark x1="99216" y1="40909" x2="99216" y2="40909"/>
                        <a14:foregroundMark x1="83137" y1="93434" x2="83137" y2="93434"/>
                        <a14:foregroundMark x1="55294" y1="94949" x2="55294" y2="94949"/>
                        <a14:foregroundMark x1="63529" y1="96465" x2="63529" y2="96465"/>
                        <a14:foregroundMark x1="29412" y1="76768" x2="29412" y2="76768"/>
                        <a14:foregroundMark x1="23529" y1="76768" x2="23529" y2="76768"/>
                        <a14:foregroundMark x1="23137" y1="74242" x2="23137" y2="74242"/>
                        <a14:foregroundMark x1="23137" y1="74242" x2="22745" y2="78788"/>
                        <a14:foregroundMark x1="21961" y1="75253" x2="21961" y2="80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78" y="1053833"/>
            <a:ext cx="1255322" cy="9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05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D4EE844-D541-3537-CC4C-F651D04BCDE2}"/>
              </a:ext>
            </a:extLst>
          </p:cNvPr>
          <p:cNvSpPr/>
          <p:nvPr/>
        </p:nvSpPr>
        <p:spPr>
          <a:xfrm>
            <a:off x="4016829" y="1017812"/>
            <a:ext cx="3189515" cy="3189515"/>
          </a:xfrm>
          <a:prstGeom prst="ellipse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E422F7-75F5-30AD-EE63-BFF3D9FEE7DC}"/>
              </a:ext>
            </a:extLst>
          </p:cNvPr>
          <p:cNvSpPr/>
          <p:nvPr/>
        </p:nvSpPr>
        <p:spPr>
          <a:xfrm>
            <a:off x="2824843" y="3020784"/>
            <a:ext cx="3189515" cy="3189515"/>
          </a:xfrm>
          <a:prstGeom prst="ellipse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7E54D1-69BE-4482-4937-CF2460AABCFA}"/>
              </a:ext>
            </a:extLst>
          </p:cNvPr>
          <p:cNvSpPr/>
          <p:nvPr/>
        </p:nvSpPr>
        <p:spPr>
          <a:xfrm>
            <a:off x="1632857" y="1017812"/>
            <a:ext cx="3189515" cy="3189515"/>
          </a:xfrm>
          <a:prstGeom prst="ellipse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19D00-AA71-08B6-CA52-80838E20C663}"/>
              </a:ext>
            </a:extLst>
          </p:cNvPr>
          <p:cNvSpPr/>
          <p:nvPr/>
        </p:nvSpPr>
        <p:spPr>
          <a:xfrm>
            <a:off x="0" y="0"/>
            <a:ext cx="9144000" cy="4286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KEY ATTRIBUTES OF A MANAGER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55554-27B7-D541-ABB7-85D44105327F}"/>
              </a:ext>
            </a:extLst>
          </p:cNvPr>
          <p:cNvSpPr txBox="1"/>
          <p:nvPr/>
        </p:nvSpPr>
        <p:spPr>
          <a:xfrm>
            <a:off x="2503714" y="238173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IQ</a:t>
            </a:r>
            <a:endParaRPr lang="en-PK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737E39-337E-3249-E429-8B88F4A30913}"/>
              </a:ext>
            </a:extLst>
          </p:cNvPr>
          <p:cNvSpPr txBox="1"/>
          <p:nvPr/>
        </p:nvSpPr>
        <p:spPr>
          <a:xfrm>
            <a:off x="4969329" y="238173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EQ</a:t>
            </a:r>
            <a:endParaRPr lang="en-PK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CBD48-B36C-B127-4810-EE5764597C7B}"/>
              </a:ext>
            </a:extLst>
          </p:cNvPr>
          <p:cNvSpPr txBox="1"/>
          <p:nvPr/>
        </p:nvSpPr>
        <p:spPr>
          <a:xfrm>
            <a:off x="3695700" y="461554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SQ</a:t>
            </a:r>
            <a:endParaRPr lang="en-PK" sz="3200" b="1" dirty="0"/>
          </a:p>
        </p:txBody>
      </p:sp>
    </p:spTree>
    <p:extLst>
      <p:ext uri="{BB962C8B-B14F-4D97-AF65-F5344CB8AC3E}">
        <p14:creationId xmlns:p14="http://schemas.microsoft.com/office/powerpoint/2010/main" val="275143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D73CC-63BF-FED3-2203-1CDB8420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1AEE-266D-499E-8276-D916A2DACE2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7C98F-7F9E-B578-136A-FCAE903C2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7" t="48092" r="3333" b="42571"/>
          <a:stretch/>
        </p:blipFill>
        <p:spPr>
          <a:xfrm>
            <a:off x="7271657" y="3184635"/>
            <a:ext cx="1676400" cy="4887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E03DA7-9BA8-7E09-F039-366C9A0199A3}"/>
              </a:ext>
            </a:extLst>
          </p:cNvPr>
          <p:cNvSpPr txBox="1"/>
          <p:nvPr/>
        </p:nvSpPr>
        <p:spPr>
          <a:xfrm>
            <a:off x="0" y="-33364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>
                <a:latin typeface="+mn-lt"/>
              </a:rPr>
              <a:t>ORGANIZATION DEVELOPMENT THROUGH SELF DEVELOPMENT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6F7B24E-3CE4-D281-8C38-1784FEA08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01"/>
            <a:ext cx="9144000" cy="6429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DE69B0-CEB2-7F0A-4514-0A777DA2F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242" y="3543300"/>
            <a:ext cx="212346" cy="1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8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A0DBC6-BB71-7B5D-DB7F-1EEE6F6B8E1D}"/>
              </a:ext>
            </a:extLst>
          </p:cNvPr>
          <p:cNvSpPr txBox="1"/>
          <p:nvPr/>
        </p:nvSpPr>
        <p:spPr>
          <a:xfrm>
            <a:off x="0" y="2905780"/>
            <a:ext cx="9144000" cy="5232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800" dirty="0">
                <a:latin typeface="+mn-lt"/>
              </a:rPr>
              <a:t>Thank You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0FBB366-BF1D-95D4-7259-6C5061A81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1"/>
            <a:ext cx="1531620" cy="7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91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20984</TotalTime>
  <Words>149</Words>
  <Application>Microsoft Office PowerPoint</Application>
  <PresentationFormat>On-screen Show (4:3)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Massam Javeed</dc:creator>
  <cp:lastModifiedBy>Ahl03650039</cp:lastModifiedBy>
  <cp:revision>401</cp:revision>
  <cp:lastPrinted>2022-11-14T05:07:02Z</cp:lastPrinted>
  <dcterms:created xsi:type="dcterms:W3CDTF">2021-11-05T04:29:20Z</dcterms:created>
  <dcterms:modified xsi:type="dcterms:W3CDTF">2023-03-13T19:44:11Z</dcterms:modified>
</cp:coreProperties>
</file>